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78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FB7EF-4DD6-4238-821A-0D911202ADB6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5746F-29D3-42BD-949E-C4E1D72D17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952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5D80-6636-4E1D-9492-0E943F2971C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6222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45D80-6636-4E1D-9492-0E943F2971C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467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208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728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7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08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837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232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335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489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222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343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24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F3046-902F-4EE7-B023-3650DB630F4A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1BDE-665B-4B64-B4B0-CBD777D45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259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utt.ly/CTXcAhC" TargetMode="External"/><Relationship Id="rId2" Type="http://schemas.openxmlformats.org/officeDocument/2006/relationships/hyperlink" Target="mailto:congress@tnimc.r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ongress@tnimc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196"/>
          <a:stretch/>
        </p:blipFill>
        <p:spPr>
          <a:xfrm>
            <a:off x="0" y="2840566"/>
            <a:ext cx="6858000" cy="35327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196"/>
          <a:stretch/>
        </p:blipFill>
        <p:spPr>
          <a:xfrm>
            <a:off x="0" y="6373283"/>
            <a:ext cx="6858000" cy="353271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" b="25521"/>
          <a:stretch/>
        </p:blipFill>
        <p:spPr>
          <a:xfrm rot="10800000">
            <a:off x="0" y="-25400"/>
            <a:ext cx="6858000" cy="286596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-25401"/>
            <a:ext cx="6858000" cy="9931401"/>
          </a:xfrm>
          <a:prstGeom prst="rect">
            <a:avLst/>
          </a:prstGeom>
          <a:solidFill>
            <a:srgbClr val="F9FBFD">
              <a:alpha val="94902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-25402"/>
            <a:ext cx="6858000" cy="20685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35235" y="4285240"/>
            <a:ext cx="6387529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0"/>
              </a:spcAft>
            </a:pPr>
            <a:r>
              <a:rPr lang="ru-RU" sz="2800" b="1" i="0" dirty="0" smtClean="0">
                <a:solidFill>
                  <a:srgbClr val="AE1B21"/>
                </a:solidFill>
                <a:effectLst/>
                <a:latin typeface="Arial" panose="020B0604020202020204" pitchFamily="34" charset="0"/>
                <a:ea typeface="Yu Gothic UI" panose="020B0500000000000000" pitchFamily="34" charset="-128"/>
                <a:cs typeface="Arial" panose="020B0604020202020204" pitchFamily="34" charset="0"/>
              </a:rPr>
              <a:t>Всероссийский конгресс молодых ученых с международным участием</a:t>
            </a:r>
          </a:p>
          <a:p>
            <a:pPr algn="ctr">
              <a:spcAft>
                <a:spcPts val="1000"/>
              </a:spcAft>
            </a:pPr>
            <a:r>
              <a:rPr lang="ru-RU" sz="2400" b="1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Yu Gothic UI" panose="020B0500000000000000" pitchFamily="34" charset="-128"/>
                <a:cs typeface="Arial" panose="020B0604020202020204" pitchFamily="34" charset="0"/>
              </a:rPr>
              <a:t>«Актуальные вопросы фундаментальной и клинической медицины»</a:t>
            </a:r>
          </a:p>
          <a:p>
            <a:pPr algn="ctr">
              <a:spcAft>
                <a:spcPts val="2000"/>
              </a:spcAft>
            </a:pPr>
            <a:r>
              <a:rPr lang="ru-RU" sz="2400" b="1" i="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Yu Gothic UI" panose="020B0500000000000000" pitchFamily="34" charset="-128"/>
                <a:cs typeface="Arial" panose="020B0604020202020204" pitchFamily="34" charset="0"/>
              </a:rPr>
              <a:t>формат проведения: онлайн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6822" y="716467"/>
            <a:ext cx="6544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MT"/>
                <a:cs typeface="Arial MT"/>
              </a:rPr>
              <a:t>Информационное</a:t>
            </a:r>
            <a:r>
              <a:rPr lang="ru-RU" sz="3200" b="1" spc="-25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MT"/>
                <a:cs typeface="Arial MT"/>
              </a:rPr>
              <a:t>письмо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4" y="2542662"/>
            <a:ext cx="4953010" cy="1435611"/>
          </a:xfrm>
          <a:prstGeom prst="rect">
            <a:avLst/>
          </a:prstGeom>
        </p:spPr>
      </p:pic>
      <p:grpSp>
        <p:nvGrpSpPr>
          <p:cNvPr id="20" name="Группа 19"/>
          <p:cNvGrpSpPr/>
          <p:nvPr/>
        </p:nvGrpSpPr>
        <p:grpSpPr>
          <a:xfrm>
            <a:off x="-5963" y="8541709"/>
            <a:ext cx="6857999" cy="1260000"/>
            <a:chOff x="0" y="9387840"/>
            <a:chExt cx="6857999" cy="52176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2" name="Шеврон 21"/>
            <p:cNvSpPr/>
            <p:nvPr/>
          </p:nvSpPr>
          <p:spPr>
            <a:xfrm>
              <a:off x="1471612" y="9387840"/>
              <a:ext cx="3900487" cy="5181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ru-RU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26 – 27 мая </a:t>
              </a:r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2022 </a:t>
              </a:r>
              <a:r>
                <a:rPr lang="ru-RU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года</a:t>
              </a:r>
              <a:endPara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ятиугольник 23"/>
            <p:cNvSpPr/>
            <p:nvPr/>
          </p:nvSpPr>
          <p:spPr>
            <a:xfrm>
              <a:off x="0" y="9391445"/>
              <a:ext cx="1980000" cy="518160"/>
            </a:xfrm>
            <a:prstGeom prst="homePlate">
              <a:avLst/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4878000" y="9387840"/>
              <a:ext cx="1979999" cy="518160"/>
              <a:chOff x="4698000" y="9387840"/>
              <a:chExt cx="2181772" cy="518160"/>
            </a:xfrm>
            <a:grpFill/>
          </p:grpSpPr>
          <p:sp>
            <p:nvSpPr>
              <p:cNvPr id="26" name="Шеврон 25"/>
              <p:cNvSpPr/>
              <p:nvPr/>
            </p:nvSpPr>
            <p:spPr>
              <a:xfrm>
                <a:off x="4698000" y="9387840"/>
                <a:ext cx="2160000" cy="518160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Пятиугольник 26"/>
              <p:cNvSpPr/>
              <p:nvPr/>
            </p:nvSpPr>
            <p:spPr>
              <a:xfrm rot="10800000">
                <a:off x="5573064" y="9387840"/>
                <a:ext cx="1306708" cy="518160"/>
              </a:xfrm>
              <a:prstGeom prst="homePlate">
                <a:avLst>
                  <a:gd name="adj" fmla="val 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5843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9184640"/>
            <a:ext cx="6858000" cy="720000"/>
            <a:chOff x="0" y="9387840"/>
            <a:chExt cx="6858000" cy="518160"/>
          </a:xfrm>
        </p:grpSpPr>
        <p:sp>
          <p:nvSpPr>
            <p:cNvPr id="4" name="Шеврон 3"/>
            <p:cNvSpPr/>
            <p:nvPr/>
          </p:nvSpPr>
          <p:spPr>
            <a:xfrm>
              <a:off x="1835150" y="9387840"/>
              <a:ext cx="3187700" cy="51816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Пятиугольник 4"/>
            <p:cNvSpPr/>
            <p:nvPr/>
          </p:nvSpPr>
          <p:spPr>
            <a:xfrm>
              <a:off x="0" y="9387840"/>
              <a:ext cx="1980000" cy="518160"/>
            </a:xfrm>
            <a:prstGeom prst="homePlate">
              <a:avLst/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4878000" y="9387840"/>
              <a:ext cx="1980000" cy="518160"/>
              <a:chOff x="4698000" y="9387840"/>
              <a:chExt cx="2181773" cy="518160"/>
            </a:xfrm>
          </p:grpSpPr>
          <p:sp>
            <p:nvSpPr>
              <p:cNvPr id="7" name="Шеврон 6"/>
              <p:cNvSpPr/>
              <p:nvPr/>
            </p:nvSpPr>
            <p:spPr>
              <a:xfrm>
                <a:off x="4698000" y="9387840"/>
                <a:ext cx="2160000" cy="518160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Пятиугольник 7"/>
              <p:cNvSpPr/>
              <p:nvPr/>
            </p:nvSpPr>
            <p:spPr>
              <a:xfrm rot="10800000">
                <a:off x="6012133" y="9387840"/>
                <a:ext cx="867640" cy="518160"/>
              </a:xfrm>
              <a:prstGeom prst="homePlat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Прямоугольник 9"/>
          <p:cNvSpPr/>
          <p:nvPr/>
        </p:nvSpPr>
        <p:spPr>
          <a:xfrm>
            <a:off x="350119" y="534738"/>
            <a:ext cx="6157762" cy="831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30000"/>
              </a:lnSpc>
              <a:spcAft>
                <a:spcPts val="1500"/>
              </a:spcAft>
            </a:pP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рамках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конференции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планируется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проведение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заседаний</a:t>
            </a:r>
            <a:r>
              <a:rPr lang="ru-RU" sz="1600" b="1" spc="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тематических</a:t>
            </a:r>
            <a:r>
              <a:rPr lang="ru-RU" sz="1600" b="1" spc="-15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секций:</a:t>
            </a:r>
          </a:p>
          <a:p>
            <a:pPr marL="285750" lvl="0" indent="-285750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Онкология;</a:t>
            </a:r>
          </a:p>
          <a:p>
            <a:pPr marL="285750" indent="-285750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Кардиология;</a:t>
            </a:r>
          </a:p>
          <a:p>
            <a:pPr marL="285750" indent="-285750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генетика и генетика человека;</a:t>
            </a:r>
          </a:p>
          <a:p>
            <a:pPr marL="285750" indent="-285750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Фармакология и фармацевтический анализ;</a:t>
            </a:r>
          </a:p>
          <a:p>
            <a:pPr marL="285750" indent="-285750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сихиатрия и наркология;</a:t>
            </a:r>
          </a:p>
          <a:p>
            <a:pPr marL="285750" indent="-285750">
              <a:lnSpc>
                <a:spcPct val="150000"/>
              </a:lnSpc>
              <a:spcAft>
                <a:spcPts val="2000"/>
              </a:spcAft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Клеточные технологии в регенеративной биомедицине.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участия в Конгрессе приглашаются специалисты в возрасте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до 39 лет (включительно)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. Мероприятие будет представлено к аккредитации в системе 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НМО.</a:t>
            </a: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рамках Конгресса планируется проведение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конкурса молодых ученых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. По итогам конгресса планируется издание электронного Сборника, который будет размещен в 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РИНЦ.</a:t>
            </a:r>
          </a:p>
          <a:p>
            <a:pPr indent="450000" algn="just">
              <a:lnSpc>
                <a:spcPct val="130000"/>
              </a:lnSpc>
              <a:spcAft>
                <a:spcPts val="25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Публикация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 сборнике бесплатная.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К публикации принимается не более одной работы с первым 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авторством.</a:t>
            </a: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Формат участия в конференции:</a:t>
            </a:r>
          </a:p>
          <a:p>
            <a:pPr marL="285750" indent="-28575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Устный доклад (онлайн)</a:t>
            </a:r>
          </a:p>
          <a:p>
            <a:pPr marL="285750" indent="-28575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Постерный доклад (онлайн)</a:t>
            </a:r>
          </a:p>
          <a:p>
            <a:pPr marL="285750" indent="-28575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Слушатель</a:t>
            </a:r>
          </a:p>
          <a:p>
            <a:pPr algn="just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</a:pPr>
            <a:endParaRPr lang="ru-RU" sz="1600" dirty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3200" y="1282700"/>
            <a:ext cx="6477000" cy="2413000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41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9184640"/>
            <a:ext cx="6858000" cy="720000"/>
            <a:chOff x="0" y="9387840"/>
            <a:chExt cx="6858000" cy="518160"/>
          </a:xfrm>
        </p:grpSpPr>
        <p:sp>
          <p:nvSpPr>
            <p:cNvPr id="4" name="Шеврон 3"/>
            <p:cNvSpPr/>
            <p:nvPr/>
          </p:nvSpPr>
          <p:spPr>
            <a:xfrm>
              <a:off x="1835150" y="9387840"/>
              <a:ext cx="3187700" cy="51816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Пятиугольник 4"/>
            <p:cNvSpPr/>
            <p:nvPr/>
          </p:nvSpPr>
          <p:spPr>
            <a:xfrm>
              <a:off x="0" y="9387840"/>
              <a:ext cx="1980000" cy="518160"/>
            </a:xfrm>
            <a:prstGeom prst="homePlate">
              <a:avLst/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4878000" y="9387840"/>
              <a:ext cx="1980000" cy="518160"/>
              <a:chOff x="4698000" y="9387840"/>
              <a:chExt cx="2181773" cy="518160"/>
            </a:xfrm>
          </p:grpSpPr>
          <p:sp>
            <p:nvSpPr>
              <p:cNvPr id="7" name="Шеврон 6"/>
              <p:cNvSpPr/>
              <p:nvPr/>
            </p:nvSpPr>
            <p:spPr>
              <a:xfrm>
                <a:off x="4698000" y="9387840"/>
                <a:ext cx="2160000" cy="518160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Пятиугольник 7"/>
              <p:cNvSpPr/>
              <p:nvPr/>
            </p:nvSpPr>
            <p:spPr>
              <a:xfrm rot="10800000">
                <a:off x="6012133" y="9387840"/>
                <a:ext cx="867640" cy="518160"/>
              </a:xfrm>
              <a:prstGeom prst="homePlat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Прямоугольник 9"/>
          <p:cNvSpPr/>
          <p:nvPr/>
        </p:nvSpPr>
        <p:spPr>
          <a:xfrm>
            <a:off x="350119" y="534738"/>
            <a:ext cx="6157762" cy="662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30000"/>
              </a:lnSpc>
              <a:spcAft>
                <a:spcPts val="1000"/>
              </a:spcAft>
            </a:pPr>
            <a:r>
              <a:rPr lang="ru-RU" sz="1600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Для участия в конгрессе необходимо выслать на электронную почту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  <a:hlinkClick r:id="rId2"/>
              </a:rPr>
              <a:t>congress@tnimc.ru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не позднее</a:t>
            </a:r>
            <a:br>
              <a:rPr lang="ru-RU" sz="1600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15 февраля 2022 г.</a:t>
            </a:r>
            <a:r>
              <a:rPr lang="ru-RU" sz="1600" b="1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dirty="0" smtClean="0"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 одном письме:</a:t>
            </a:r>
          </a:p>
          <a:p>
            <a:pPr marL="285750" lvl="0" indent="-285750" algn="just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езисы, оформленные в соответствии требованиями;</a:t>
            </a:r>
          </a:p>
          <a:p>
            <a:pPr marL="285750" indent="-285750" algn="just">
              <a:lnSpc>
                <a:spcPct val="150000"/>
              </a:lnSpc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аполненную регистрационную форму на первого автора;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●"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Лицензионный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договор.</a:t>
            </a: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 теме письма обязательно укажите название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секции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Конгресса, на которую подаете заявку.</a:t>
            </a:r>
            <a:endParaRPr lang="ru-RU" sz="1600" dirty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Оргкомитет оставляет за собой право отбора тезисов для публикации и включения в программу конгресса.</a:t>
            </a:r>
          </a:p>
          <a:p>
            <a:pPr indent="450000" algn="just">
              <a:lnSpc>
                <a:spcPct val="130000"/>
              </a:lnSpc>
              <a:spcAft>
                <a:spcPts val="15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Обращаем Ваше внимание, что обзорные работы для представления на Конгрессе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не рассматриваются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.</a:t>
            </a:r>
          </a:p>
          <a:p>
            <a:pPr indent="450000" algn="just">
              <a:lnSpc>
                <a:spcPct val="130000"/>
              </a:lnSpc>
              <a:spcAft>
                <a:spcPts val="2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Шаблоны для оформления материалов можно скачать с официальной страницы Конгресса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  <a:hlinkClick r:id="rId3"/>
              </a:rPr>
              <a:t>https://cutt.ly/CTXcAhC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</a:p>
          <a:p>
            <a:pPr indent="450000" algn="just">
              <a:lnSpc>
                <a:spcPct val="130000"/>
              </a:lnSpc>
              <a:spcAft>
                <a:spcPts val="2000"/>
              </a:spcAft>
              <a:buClr>
                <a:schemeClr val="accent4">
                  <a:lumMod val="60000"/>
                  <a:lumOff val="40000"/>
                </a:schemeClr>
              </a:buClr>
            </a:pPr>
            <a:endParaRPr lang="ru-RU" sz="1600" dirty="0" smtClean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0000" y="6836898"/>
            <a:ext cx="5760000" cy="12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80000" y="7265222"/>
            <a:ext cx="2880000" cy="12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709000" y="7703377"/>
            <a:ext cx="1440000" cy="126000"/>
          </a:xfrm>
          <a:prstGeom prst="rect">
            <a:avLst/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8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9184640"/>
            <a:ext cx="6858000" cy="720000"/>
            <a:chOff x="0" y="9387840"/>
            <a:chExt cx="6858000" cy="518160"/>
          </a:xfrm>
        </p:grpSpPr>
        <p:sp>
          <p:nvSpPr>
            <p:cNvPr id="4" name="Шеврон 3"/>
            <p:cNvSpPr/>
            <p:nvPr/>
          </p:nvSpPr>
          <p:spPr>
            <a:xfrm>
              <a:off x="1835150" y="9387840"/>
              <a:ext cx="3187700" cy="51816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Пятиугольник 4"/>
            <p:cNvSpPr/>
            <p:nvPr/>
          </p:nvSpPr>
          <p:spPr>
            <a:xfrm>
              <a:off x="0" y="9387840"/>
              <a:ext cx="1980000" cy="518160"/>
            </a:xfrm>
            <a:prstGeom prst="homePlate">
              <a:avLst/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4878000" y="9387840"/>
              <a:ext cx="1980000" cy="518160"/>
              <a:chOff x="4698000" y="9387840"/>
              <a:chExt cx="2181773" cy="518160"/>
            </a:xfrm>
          </p:grpSpPr>
          <p:sp>
            <p:nvSpPr>
              <p:cNvPr id="7" name="Шеврон 6"/>
              <p:cNvSpPr/>
              <p:nvPr/>
            </p:nvSpPr>
            <p:spPr>
              <a:xfrm>
                <a:off x="4698000" y="9387840"/>
                <a:ext cx="2160000" cy="518160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Пятиугольник 7"/>
              <p:cNvSpPr/>
              <p:nvPr/>
            </p:nvSpPr>
            <p:spPr>
              <a:xfrm rot="10800000">
                <a:off x="6012133" y="9387840"/>
                <a:ext cx="867640" cy="518160"/>
              </a:xfrm>
              <a:prstGeom prst="homePlat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Прямоугольник 9"/>
          <p:cNvSpPr/>
          <p:nvPr/>
        </p:nvSpPr>
        <p:spPr>
          <a:xfrm>
            <a:off x="350119" y="534738"/>
            <a:ext cx="6157762" cy="463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30000"/>
              </a:lnSpc>
              <a:spcAft>
                <a:spcPts val="1000"/>
              </a:spcAft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Все уведомления от организационного комитета, в том числе уведомления о принятии или отклонении тезиса, будут приходить на электронный адрес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первого автора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, указанный в 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регистрационной форме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.</a:t>
            </a:r>
          </a:p>
          <a:p>
            <a:pPr indent="450000" algn="just">
              <a:lnSpc>
                <a:spcPct val="130000"/>
              </a:lnSpc>
              <a:spcAft>
                <a:spcPts val="10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Пожалуйста, указывайте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актуальный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адрес электронной почты, 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который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Вы не планируете менять до проведения мероприятия.</a:t>
            </a:r>
          </a:p>
          <a:p>
            <a:pPr indent="450000" algn="just">
              <a:lnSpc>
                <a:spcPct val="130000"/>
              </a:lnSpc>
              <a:spcAft>
                <a:spcPts val="500"/>
              </a:spcAft>
              <a:buClr>
                <a:schemeClr val="accent4">
                  <a:lumMod val="60000"/>
                  <a:lumOff val="40000"/>
                </a:schemeClr>
              </a:buClr>
            </a:pPr>
            <a:endParaRPr lang="ru-RU" sz="1600" b="1" dirty="0" smtClean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indent="450000" algn="just">
              <a:lnSpc>
                <a:spcPct val="130000"/>
              </a:lnSpc>
              <a:spcAft>
                <a:spcPts val="50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Контакты</a:t>
            </a:r>
            <a:r>
              <a:rPr lang="ru-RU" sz="1600" b="1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:</a:t>
            </a:r>
          </a:p>
          <a:p>
            <a:pPr indent="45000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Ответственный секретарь Оргкомитета</a:t>
            </a:r>
          </a:p>
          <a:p>
            <a:pPr indent="45000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Сиденко Евгения Александровна</a:t>
            </a:r>
          </a:p>
          <a:p>
            <a:pPr indent="45000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тел.: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+79131105203</a:t>
            </a:r>
          </a:p>
          <a:p>
            <a:pPr indent="450000" algn="just">
              <a:lnSpc>
                <a:spcPct val="130000"/>
              </a:lnSpc>
              <a:buClr>
                <a:schemeClr val="accent4">
                  <a:lumMod val="60000"/>
                  <a:lumOff val="40000"/>
                </a:schemeClr>
              </a:buClr>
            </a:pPr>
            <a:r>
              <a:rPr lang="ru-RU" sz="1600" b="1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e-</a:t>
            </a:r>
            <a:r>
              <a:rPr lang="ru-RU" sz="1600" b="1" dirty="0" err="1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mail</a:t>
            </a:r>
            <a:r>
              <a:rPr lang="ru-RU" sz="1600" b="1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:</a:t>
            </a:r>
            <a:r>
              <a:rPr lang="ru-RU" sz="1600" dirty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  <a:hlinkClick r:id="rId3"/>
              </a:rPr>
              <a:t>congress@tnimc.ru</a:t>
            </a:r>
            <a:r>
              <a:rPr lang="ru-RU" sz="1600" dirty="0" smtClean="0"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800" y="3314700"/>
            <a:ext cx="4413250" cy="1955800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50081" y="7457182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уважением,</a:t>
            </a:r>
          </a:p>
          <a:p>
            <a:pPr algn="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Организационный комитет Конгресса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«Актуальные вопросы фундаментальной и клинической медицины»</a:t>
            </a:r>
            <a:endParaRPr lang="ru-RU" sz="16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390640"/>
            <a:ext cx="1519956" cy="15199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62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228</Words>
  <Application>Microsoft Office PowerPoint</Application>
  <PresentationFormat>Лист A4 (210x297 мм)</PresentationFormat>
  <Paragraphs>39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Долгашева</dc:creator>
  <cp:lastModifiedBy>ibragimova</cp:lastModifiedBy>
  <cp:revision>6</cp:revision>
  <dcterms:created xsi:type="dcterms:W3CDTF">2022-01-17T18:31:38Z</dcterms:created>
  <dcterms:modified xsi:type="dcterms:W3CDTF">2022-01-18T06:27:55Z</dcterms:modified>
</cp:coreProperties>
</file>